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6" r:id="rId2"/>
    <p:sldId id="260" r:id="rId3"/>
    <p:sldId id="258" r:id="rId4"/>
    <p:sldId id="259" r:id="rId5"/>
    <p:sldId id="285" r:id="rId6"/>
    <p:sldId id="287" r:id="rId7"/>
    <p:sldId id="284" r:id="rId8"/>
    <p:sldId id="262" r:id="rId9"/>
    <p:sldId id="261" r:id="rId10"/>
    <p:sldId id="264" r:id="rId11"/>
    <p:sldId id="263" r:id="rId12"/>
    <p:sldId id="265" r:id="rId13"/>
    <p:sldId id="268" r:id="rId14"/>
    <p:sldId id="266" r:id="rId15"/>
    <p:sldId id="267" r:id="rId16"/>
    <p:sldId id="269" r:id="rId17"/>
    <p:sldId id="272" r:id="rId18"/>
    <p:sldId id="271" r:id="rId19"/>
    <p:sldId id="270" r:id="rId20"/>
    <p:sldId id="273" r:id="rId21"/>
    <p:sldId id="274" r:id="rId22"/>
    <p:sldId id="292" r:id="rId23"/>
    <p:sldId id="276" r:id="rId24"/>
    <p:sldId id="278" r:id="rId25"/>
    <p:sldId id="291" r:id="rId26"/>
    <p:sldId id="290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CHOULI KNOWLEDGE" initials="PK" lastIdx="1" clrIdx="0">
    <p:extLst>
      <p:ext uri="{19B8F6BF-5375-455C-9EA6-DF929625EA0E}">
        <p15:presenceInfo xmlns:p15="http://schemas.microsoft.com/office/powerpoint/2012/main" userId="bf89320a2254bc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F3"/>
    <a:srgbClr val="865D85"/>
    <a:srgbClr val="632E62"/>
    <a:srgbClr val="D6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65" d="100"/>
          <a:sy n="65" d="100"/>
        </p:scale>
        <p:origin x="4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9T22:08:00.932" idx="1">
    <p:pos x="10" y="10"/>
    <p:text>Briefly introduce the dice score and its meaning to help audiences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7C14C-6D77-4289-8668-B232972167F1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509F7-9B07-4767-8871-A524BEE944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799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60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1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617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27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1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85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26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7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31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72FFE0-8CD7-47C7-BE94-9A2291CCB989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B0F59D-0E9B-4D41-9AC2-CCD318025C7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704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92295-C028-625F-107C-BFD1908CD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Novel convolutional Embedding for Domain adaptation in Medical segmentation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5F2F8F-3BA0-5C6C-96BA-BF0584656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i="1" dirty="0"/>
              <a:t>PRESENTED BY sURF 2022053</a:t>
            </a:r>
          </a:p>
          <a:p>
            <a:pPr algn="r"/>
            <a:r>
              <a:rPr lang="en-US" altLang="zh-CN" b="1" i="1" dirty="0"/>
              <a:t>Supervisor:</a:t>
            </a:r>
            <a:r>
              <a:rPr lang="zh-CN" altLang="en-US" b="1" i="1" dirty="0"/>
              <a:t> </a:t>
            </a:r>
            <a:r>
              <a:rPr lang="en-US" altLang="zh-CN" b="1" i="1" dirty="0"/>
              <a:t>Erick</a:t>
            </a:r>
            <a:r>
              <a:rPr lang="zh-CN" altLang="en-US" b="1" i="1" dirty="0"/>
              <a:t> </a:t>
            </a:r>
            <a:r>
              <a:rPr lang="en-US" altLang="zh-CN" b="1" i="1" dirty="0"/>
              <a:t>Purwanto</a:t>
            </a:r>
            <a:endParaRPr lang="zh-CN" altLang="en-US" b="1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C88054-D0F6-C0AF-0F13-0120BEB12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552113"/>
            <a:ext cx="2572714" cy="7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9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E011C-4338-074B-20E9-540E0CA7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ADD31-20AF-DDEE-2939-A16D6A01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79528" cy="3678303"/>
          </a:xfrm>
        </p:spPr>
        <p:txBody>
          <a:bodyPr/>
          <a:lstStyle/>
          <a:p>
            <a:r>
              <a:rPr lang="en-US" altLang="zh-CN" dirty="0"/>
              <a:t>The dataset itself suffers from </a:t>
            </a:r>
            <a:r>
              <a:rPr lang="en-US" altLang="zh-CN" b="1" dirty="0">
                <a:solidFill>
                  <a:srgbClr val="FF0000"/>
                </a:solidFill>
              </a:rPr>
              <a:t>inconsistency among samples</a:t>
            </a:r>
            <a:r>
              <a:rPr lang="en-US" altLang="zh-CN" dirty="0"/>
              <a:t>. Therefore, it can represent the common problem of </a:t>
            </a:r>
            <a:r>
              <a:rPr lang="en-US" altLang="zh-CN" b="1" dirty="0">
                <a:solidFill>
                  <a:srgbClr val="FF0000"/>
                </a:solidFill>
              </a:rPr>
              <a:t>domain adaptation</a:t>
            </a:r>
            <a:r>
              <a:rPr lang="en-US" altLang="zh-CN" dirty="0"/>
              <a:t> in medical AI industry.</a:t>
            </a:r>
          </a:p>
          <a:p>
            <a:r>
              <a:rPr lang="en-US" altLang="zh-CN" dirty="0"/>
              <a:t>Traditional methods are unlikely to perform well, for they lack </a:t>
            </a:r>
            <a:r>
              <a:rPr lang="en-US" altLang="zh-CN" b="1" dirty="0">
                <a:solidFill>
                  <a:srgbClr val="FF0000"/>
                </a:solidFill>
              </a:rPr>
              <a:t>generalization ability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7B6A0E-671F-282B-27C6-77A8B9388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4"/>
          <a:stretch/>
        </p:blipFill>
        <p:spPr>
          <a:xfrm>
            <a:off x="5980922" y="2432422"/>
            <a:ext cx="5427500" cy="25891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CF497A-7E7C-ED08-601D-DA835587DAF9}"/>
              </a:ext>
            </a:extLst>
          </p:cNvPr>
          <p:cNvSpPr txBox="1"/>
          <p:nvPr/>
        </p:nvSpPr>
        <p:spPr>
          <a:xfrm>
            <a:off x="6662163" y="5013930"/>
            <a:ext cx="406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Data Inconsistency in resolution, scale, color stain and shape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14020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334E2-52C6-E955-6A5A-8C38E58F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C52B1-1A86-DF90-881D-2CB277AC0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Imbalanced sample distribution</a:t>
            </a:r>
            <a:r>
              <a:rPr lang="en-US" altLang="zh-CN" dirty="0"/>
              <a:t> is another problem we want to deal with in the competition.</a:t>
            </a:r>
          </a:p>
          <a:p>
            <a:r>
              <a:rPr lang="en-US" altLang="zh-CN" dirty="0"/>
              <a:t>That means, the AI will have more preference to the features in the majority types in the dataset, and thus performs bad on minority samples.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9C13B6-4B5A-A00C-ECBD-559DEF7A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62" y="3896934"/>
            <a:ext cx="4107899" cy="26658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EFBC78-A0FB-2DA8-03E2-8B7131E9A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681" y="3973210"/>
            <a:ext cx="3872824" cy="25132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26DFB1-1ABB-4667-42D0-780E44270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01" y="3896934"/>
            <a:ext cx="2555826" cy="25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5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A7187-2904-E234-F16B-D13BFB9B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Techniques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59E3DC-5EA0-D5AB-D652-2E5E681F6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solutions to the challenges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8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12ED2B4-597B-58F9-DBDE-55A5BFA5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general PROCESS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F48E32-EE95-53C9-F0E6-1346209FE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060"/>
            <a:ext cx="11029615" cy="1594764"/>
          </a:xfrm>
        </p:spPr>
        <p:txBody>
          <a:bodyPr>
            <a:normAutofit/>
          </a:bodyPr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general,</a:t>
            </a:r>
            <a:r>
              <a:rPr lang="zh-CN" altLang="en-US" dirty="0"/>
              <a:t> </a:t>
            </a:r>
            <a:r>
              <a:rPr lang="en-US" altLang="zh-CN" dirty="0"/>
              <a:t>to cope with </a:t>
            </a:r>
            <a:r>
              <a:rPr lang="en-US" altLang="zh-CN" b="1" dirty="0">
                <a:solidFill>
                  <a:srgbClr val="FF0000"/>
                </a:solidFill>
              </a:rPr>
              <a:t>dataset diversity </a:t>
            </a:r>
            <a:r>
              <a:rPr lang="en-US" altLang="zh-CN" dirty="0"/>
              <a:t>and </a:t>
            </a:r>
            <a:r>
              <a:rPr lang="en-US" altLang="zh-CN" b="1" dirty="0">
                <a:solidFill>
                  <a:srgbClr val="FF0000"/>
                </a:solidFill>
              </a:rPr>
              <a:t>organ type inconsistency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Firstly, we have applied complicated</a:t>
            </a:r>
            <a:r>
              <a:rPr lang="en-US" altLang="zh-CN" b="1" dirty="0">
                <a:solidFill>
                  <a:srgbClr val="FF0000"/>
                </a:solidFill>
              </a:rPr>
              <a:t> Data Augmentation </a:t>
            </a:r>
            <a:r>
              <a:rPr lang="en-US" altLang="zh-CN" dirty="0"/>
              <a:t>and </a:t>
            </a:r>
            <a:r>
              <a:rPr lang="en-US" altLang="zh-CN" b="1" dirty="0">
                <a:solidFill>
                  <a:srgbClr val="FF0000"/>
                </a:solidFill>
              </a:rPr>
              <a:t>Color Stain Normalization </a:t>
            </a:r>
            <a:r>
              <a:rPr lang="en-US" altLang="zh-CN" dirty="0"/>
              <a:t>combinations to cover all the features that may appear in the diverse testing set. </a:t>
            </a:r>
          </a:p>
          <a:p>
            <a:pPr lvl="1"/>
            <a:r>
              <a:rPr lang="en-US" altLang="zh-CN" dirty="0"/>
              <a:t>Secondly, we implemented </a:t>
            </a:r>
            <a:r>
              <a:rPr lang="en-US" altLang="zh-CN" b="1" dirty="0">
                <a:solidFill>
                  <a:srgbClr val="FF0000"/>
                </a:solidFill>
              </a:rPr>
              <a:t>Convolutional Embedding Mechanism </a:t>
            </a:r>
            <a:r>
              <a:rPr lang="en-US" altLang="zh-CN" dirty="0"/>
              <a:t>by adding one-hot organ channels to each sample which will then be converted to Organ Embeddings by the model.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EC0A848-278F-EBE9-EF03-E34891389D92}"/>
              </a:ext>
            </a:extLst>
          </p:cNvPr>
          <p:cNvSpPr txBox="1"/>
          <p:nvPr/>
        </p:nvSpPr>
        <p:spPr>
          <a:xfrm>
            <a:off x="6096000" y="4684803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sz="900"/>
              <a:t>768 x 768 x 10 Tensor</a:t>
            </a:r>
            <a:endParaRPr lang="zh-CN" altLang="en-US" sz="9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F5B9D5-8865-555F-75DB-343955345602}"/>
              </a:ext>
            </a:extLst>
          </p:cNvPr>
          <p:cNvGrpSpPr/>
          <p:nvPr/>
        </p:nvGrpSpPr>
        <p:grpSpPr>
          <a:xfrm>
            <a:off x="828093" y="3675730"/>
            <a:ext cx="10877042" cy="2664436"/>
            <a:chOff x="828093" y="3675730"/>
            <a:chExt cx="10877042" cy="266443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5F94227-4559-9558-89E7-50239D6F4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93" y="3845936"/>
              <a:ext cx="10877042" cy="249423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B04571C-2676-8AC7-872D-01FE50D86B7A}"/>
                </a:ext>
              </a:extLst>
            </p:cNvPr>
            <p:cNvSpPr txBox="1"/>
            <p:nvPr/>
          </p:nvSpPr>
          <p:spPr>
            <a:xfrm>
              <a:off x="2371809" y="5558980"/>
              <a:ext cx="11928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dirty="0"/>
                <a:t>Resize to 768x768</a:t>
              </a:r>
            </a:p>
            <a:p>
              <a:r>
                <a:rPr lang="en-US" altLang="zh-CN" sz="900" dirty="0"/>
                <a:t> Data Augmentation</a:t>
              </a:r>
              <a:endParaRPr lang="zh-CN" altLang="en-US" sz="9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42E6171-F19E-5F45-24BB-046A112EF73D}"/>
                </a:ext>
              </a:extLst>
            </p:cNvPr>
            <p:cNvSpPr txBox="1"/>
            <p:nvPr/>
          </p:nvSpPr>
          <p:spPr>
            <a:xfrm>
              <a:off x="5162551" y="5483970"/>
              <a:ext cx="9980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dirty="0"/>
                <a:t>Add additional </a:t>
              </a:r>
            </a:p>
            <a:p>
              <a:r>
                <a:rPr lang="en-US" altLang="zh-CN" sz="900" dirty="0"/>
                <a:t>One-hot Channel</a:t>
              </a:r>
              <a:endParaRPr lang="zh-CN" altLang="en-US" sz="9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2972D0A-96C7-BB03-B7E9-9FD24A3D9789}"/>
                </a:ext>
              </a:extLst>
            </p:cNvPr>
            <p:cNvSpPr txBox="1"/>
            <p:nvPr/>
          </p:nvSpPr>
          <p:spPr>
            <a:xfrm>
              <a:off x="5609135" y="3675730"/>
              <a:ext cx="158207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dirty="0"/>
                <a:t>Provide Ground-truth Masks</a:t>
              </a:r>
              <a:endParaRPr lang="zh-CN" altLang="en-US" sz="9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531BA2-B495-E75D-2AF9-BFB589CA41FC}"/>
                </a:ext>
              </a:extLst>
            </p:cNvPr>
            <p:cNvSpPr txBox="1"/>
            <p:nvPr/>
          </p:nvSpPr>
          <p:spPr>
            <a:xfrm>
              <a:off x="9256706" y="5443564"/>
              <a:ext cx="5634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dirty="0"/>
                <a:t>Predict</a:t>
              </a:r>
              <a:endParaRPr lang="zh-CN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46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B87159-BC9F-A959-3F3E-ACC234E5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Data PROCESSING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09D6F6A-E8CE-0CAE-A30C-E039E8340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Data techniques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520150-3584-3A24-9D0A-79A6BC377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" b="61340"/>
          <a:stretch/>
        </p:blipFill>
        <p:spPr bwMode="auto">
          <a:xfrm>
            <a:off x="345192" y="767166"/>
            <a:ext cx="11501620" cy="426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738C2A-9693-4CD8-0C1A-CCBC6D80BAE1}"/>
              </a:ext>
            </a:extLst>
          </p:cNvPr>
          <p:cNvSpPr/>
          <p:nvPr/>
        </p:nvSpPr>
        <p:spPr>
          <a:xfrm>
            <a:off x="10420964" y="767166"/>
            <a:ext cx="1311253" cy="1263112"/>
          </a:xfrm>
          <a:prstGeom prst="rect">
            <a:avLst/>
          </a:prstGeom>
          <a:solidFill>
            <a:srgbClr val="F3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54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D41620-945C-57E0-F00E-BBABC926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Convolutional Embedding Representation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FABD7-99AF-BB76-2831-A07E253C1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613107" cy="2961549"/>
          </a:xfrm>
        </p:spPr>
        <p:txBody>
          <a:bodyPr/>
          <a:lstStyle/>
          <a:p>
            <a:pPr algn="just"/>
            <a:r>
              <a:rPr lang="en-US" altLang="zh-CN" dirty="0"/>
              <a:t>Given the samples are of different types, which shows great </a:t>
            </a:r>
            <a:r>
              <a:rPr lang="en-US" altLang="zh-CN" b="1" dirty="0">
                <a:solidFill>
                  <a:srgbClr val="FF0000"/>
                </a:solidFill>
              </a:rPr>
              <a:t>inter-class diversity</a:t>
            </a:r>
            <a:r>
              <a:rPr lang="en-US" altLang="zh-CN" dirty="0"/>
              <a:t>, embedding based conditional segmentation is needed, which is realized by </a:t>
            </a:r>
            <a:r>
              <a:rPr lang="en-US" altLang="zh-CN" b="1" dirty="0">
                <a:solidFill>
                  <a:srgbClr val="FF0000"/>
                </a:solidFill>
              </a:rPr>
              <a:t>additional channels and embedding layers</a:t>
            </a:r>
            <a:r>
              <a:rPr lang="en-US" altLang="zh-CN" dirty="0"/>
              <a:t> in the network.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F06DA9-7E36-4D1C-1FEA-00E84139A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3073199"/>
            <a:ext cx="6457950" cy="17246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14578C0-FD94-3720-640E-5381CA31F309}"/>
              </a:ext>
            </a:extLst>
          </p:cNvPr>
          <p:cNvSpPr txBox="1"/>
          <p:nvPr/>
        </p:nvSpPr>
        <p:spPr>
          <a:xfrm>
            <a:off x="7018564" y="3935545"/>
            <a:ext cx="13779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Channel Expansion</a:t>
            </a:r>
            <a:endParaRPr lang="zh-CN" altLang="en-US" sz="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981AE2-F386-DB54-475F-6E5809F0FB20}"/>
              </a:ext>
            </a:extLst>
          </p:cNvPr>
          <p:cNvSpPr txBox="1"/>
          <p:nvPr/>
        </p:nvSpPr>
        <p:spPr>
          <a:xfrm>
            <a:off x="7632700" y="2842367"/>
            <a:ext cx="3886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All tensors in Lung Channel and HPA channel are set to  1</a:t>
            </a:r>
            <a:endParaRPr lang="zh-CN" altLang="en-US" sz="9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4D6A8D-2B8E-13FA-E41C-95F7B42EC498}"/>
              </a:ext>
            </a:extLst>
          </p:cNvPr>
          <p:cNvSpPr txBox="1"/>
          <p:nvPr/>
        </p:nvSpPr>
        <p:spPr>
          <a:xfrm>
            <a:off x="9426575" y="3935545"/>
            <a:ext cx="28352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3x3 and 2 Stride convolution</a:t>
            </a:r>
            <a:endParaRPr lang="zh-CN" altLang="en-US" sz="9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831D45-FE8F-79EA-2E9C-6093D2CDB729}"/>
              </a:ext>
            </a:extLst>
          </p:cNvPr>
          <p:cNvSpPr txBox="1"/>
          <p:nvPr/>
        </p:nvSpPr>
        <p:spPr>
          <a:xfrm>
            <a:off x="5499100" y="2297078"/>
            <a:ext cx="459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865D85"/>
                </a:solidFill>
              </a:rPr>
              <a:t>e.g. given a image sample of </a:t>
            </a:r>
            <a:r>
              <a:rPr lang="en-US" altLang="zh-CN" b="1" dirty="0">
                <a:solidFill>
                  <a:srgbClr val="865D85"/>
                </a:solidFill>
              </a:rPr>
              <a:t>lung</a:t>
            </a:r>
            <a:r>
              <a:rPr lang="en-US" altLang="zh-CN" dirty="0">
                <a:solidFill>
                  <a:srgbClr val="865D85"/>
                </a:solidFill>
              </a:rPr>
              <a:t> made by </a:t>
            </a:r>
            <a:r>
              <a:rPr lang="en-US" altLang="zh-CN" b="1" dirty="0">
                <a:solidFill>
                  <a:srgbClr val="865D85"/>
                </a:solidFill>
              </a:rPr>
              <a:t>HPA</a:t>
            </a:r>
            <a:endParaRPr lang="zh-CN" altLang="en-US" b="1" dirty="0">
              <a:solidFill>
                <a:srgbClr val="865D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7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BF373-1333-4D72-FB3D-681EA0900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Stain Normalization Preprocessing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6F20D-278C-DF60-E9EC-E016E1A44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839333"/>
            <a:ext cx="11208037" cy="1316511"/>
          </a:xfrm>
        </p:spPr>
        <p:txBody>
          <a:bodyPr>
            <a:normAutofit/>
          </a:bodyPr>
          <a:lstStyle/>
          <a:p>
            <a:r>
              <a:rPr lang="en-US" altLang="zh-CN" dirty="0"/>
              <a:t>As we mentioned, there are some differences between training images and testing images in terms of </a:t>
            </a:r>
            <a:r>
              <a:rPr lang="en-US" altLang="zh-CN" b="1" dirty="0">
                <a:solidFill>
                  <a:srgbClr val="FF0000"/>
                </a:solidFill>
              </a:rPr>
              <a:t>color stain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Thus, </a:t>
            </a:r>
            <a:r>
              <a:rPr lang="en-US" altLang="zh-CN" b="1" dirty="0">
                <a:solidFill>
                  <a:srgbClr val="FF0000"/>
                </a:solidFill>
              </a:rPr>
              <a:t>Macenko algorithm </a:t>
            </a:r>
            <a:r>
              <a:rPr lang="en-US" altLang="zh-CN" dirty="0"/>
              <a:t>is used to produce color normalized training images and then combine them with the original training set.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06E9E-1579-EA46-D025-EA170C1A1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81" y="2103567"/>
            <a:ext cx="8072438" cy="2735766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26B10315-871F-CDDE-A8F1-C2EF28FA5B2B}"/>
              </a:ext>
            </a:extLst>
          </p:cNvPr>
          <p:cNvSpPr/>
          <p:nvPr/>
        </p:nvSpPr>
        <p:spPr>
          <a:xfrm>
            <a:off x="4160520" y="2957604"/>
            <a:ext cx="998220" cy="716280"/>
          </a:xfrm>
          <a:prstGeom prst="rightArrow">
            <a:avLst>
              <a:gd name="adj1" fmla="val 59309"/>
              <a:gd name="adj2" fmla="val 333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Adaptation</a:t>
            </a:r>
            <a:endParaRPr lang="zh-CN" altLang="en-US" sz="1000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D8A019F-0E1F-DA41-E39B-A4E1526E0734}"/>
              </a:ext>
            </a:extLst>
          </p:cNvPr>
          <p:cNvSpPr/>
          <p:nvPr/>
        </p:nvSpPr>
        <p:spPr>
          <a:xfrm>
            <a:off x="6908482" y="2957604"/>
            <a:ext cx="1125856" cy="716280"/>
          </a:xfrm>
          <a:prstGeom prst="rightArrow">
            <a:avLst>
              <a:gd name="adj1" fmla="val 59309"/>
              <a:gd name="adj2" fmla="val 35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Normalization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2835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8D840-E758-B2E4-26B8-66F7DDE9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Neural Network Training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0278860-B67D-F24A-D1A4-B52BEED86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14" b="24839"/>
          <a:stretch/>
        </p:blipFill>
        <p:spPr>
          <a:xfrm>
            <a:off x="1038417" y="425817"/>
            <a:ext cx="10747184" cy="4496118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A32345-3468-FFDC-B3DB-401531BE5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149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D6115-4AFD-B493-04F3-953FC6ED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During TRAINING…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8822E-48E0-E212-E7A0-18ED83EDF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5267158" cy="1013800"/>
          </a:xfrm>
        </p:spPr>
        <p:txBody>
          <a:bodyPr/>
          <a:lstStyle/>
          <a:p>
            <a:r>
              <a:rPr lang="en-US" altLang="zh-CN" dirty="0"/>
              <a:t>We want to optimize the dice coefficient, but…</a:t>
            </a:r>
          </a:p>
          <a:p>
            <a:pPr lvl="1"/>
            <a:r>
              <a:rPr lang="en-US" altLang="zh-CN" dirty="0"/>
              <a:t>Dice is not a </a:t>
            </a:r>
            <a:r>
              <a:rPr lang="en-US" altLang="zh-CN" b="1" dirty="0">
                <a:solidFill>
                  <a:srgbClr val="FF0000"/>
                </a:solidFill>
              </a:rPr>
              <a:t>differentiable</a:t>
            </a:r>
            <a:r>
              <a:rPr lang="en-US" altLang="zh-CN" dirty="0"/>
              <a:t> function!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DB49679-4B51-C95B-7EB2-47086DF22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4535" y="3194297"/>
            <a:ext cx="2253693" cy="799036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19B1839-528D-C832-C028-327015EA0529}"/>
              </a:ext>
            </a:extLst>
          </p:cNvPr>
          <p:cNvSpPr txBox="1">
            <a:spLocks/>
          </p:cNvSpPr>
          <p:nvPr/>
        </p:nvSpPr>
        <p:spPr>
          <a:xfrm>
            <a:off x="6096000" y="2180497"/>
            <a:ext cx="5267158" cy="1716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dirty="0"/>
              <a:t>We use </a:t>
            </a:r>
            <a:r>
              <a:rPr lang="en-US" altLang="zh-CN" dirty="0" err="1"/>
              <a:t>Lovász</a:t>
            </a:r>
            <a:r>
              <a:rPr lang="en-US" altLang="zh-CN" dirty="0"/>
              <a:t> loss instead:</a:t>
            </a:r>
          </a:p>
          <a:p>
            <a:pPr lvl="1" algn="just"/>
            <a:r>
              <a:rPr lang="en-US" altLang="zh-CN" dirty="0" err="1"/>
              <a:t>Lovász</a:t>
            </a:r>
            <a:r>
              <a:rPr lang="en-US" altLang="zh-CN" dirty="0"/>
              <a:t> loss is a </a:t>
            </a:r>
            <a:r>
              <a:rPr lang="en-US" altLang="zh-CN" b="1" dirty="0">
                <a:solidFill>
                  <a:srgbClr val="FF0000"/>
                </a:solidFill>
              </a:rPr>
              <a:t>differentiable surrogate </a:t>
            </a:r>
            <a:r>
              <a:rPr lang="en-US" altLang="zh-CN" dirty="0"/>
              <a:t>of Jaccard coefficient </a:t>
            </a:r>
            <a:r>
              <a:rPr lang="en-US" altLang="zh-CN" i="1" dirty="0"/>
              <a:t>(A similar metric to Dice coefficient)</a:t>
            </a:r>
            <a:r>
              <a:rPr lang="en-US" altLang="zh-CN" dirty="0"/>
              <a:t> and thus can be used for optimizer which requires gradient. </a:t>
            </a:r>
          </a:p>
          <a:p>
            <a:pPr lvl="1" algn="just"/>
            <a:r>
              <a:rPr lang="en-US" altLang="zh-CN" dirty="0"/>
              <a:t>The loss function is given by formula: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242BDD-E57D-BE2F-EA17-DD71AEF49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53"/>
          <a:stretch/>
        </p:blipFill>
        <p:spPr>
          <a:xfrm>
            <a:off x="6562641" y="3896716"/>
            <a:ext cx="4333875" cy="71755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6CE7BB9-23DA-93EE-C904-538B10D3F2AB}"/>
              </a:ext>
            </a:extLst>
          </p:cNvPr>
          <p:cNvGrpSpPr/>
          <p:nvPr/>
        </p:nvGrpSpPr>
        <p:grpSpPr>
          <a:xfrm>
            <a:off x="1393980" y="3977528"/>
            <a:ext cx="2690822" cy="2071813"/>
            <a:chOff x="1393980" y="3977528"/>
            <a:chExt cx="2690822" cy="20718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2FF5CC8-69ED-3C3D-934C-BD631629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980" y="3993333"/>
              <a:ext cx="2534804" cy="2056008"/>
            </a:xfrm>
            <a:prstGeom prst="rect">
              <a:avLst/>
            </a:prstGeom>
          </p:spPr>
        </p:pic>
        <p:sp>
          <p:nvSpPr>
            <p:cNvPr id="8" name="乘号 7">
              <a:extLst>
                <a:ext uri="{FF2B5EF4-FFF2-40B4-BE49-F238E27FC236}">
                  <a16:creationId xmlns:a16="http://schemas.microsoft.com/office/drawing/2014/main" id="{B34DF48D-8AD4-1536-8070-A4F588217D11}"/>
                </a:ext>
              </a:extLst>
            </p:cNvPr>
            <p:cNvSpPr/>
            <p:nvPr/>
          </p:nvSpPr>
          <p:spPr>
            <a:xfrm>
              <a:off x="3255643" y="3977528"/>
              <a:ext cx="829159" cy="814841"/>
            </a:xfrm>
            <a:prstGeom prst="mathMultiply">
              <a:avLst>
                <a:gd name="adj1" fmla="val 13059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894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BF85B-A9A2-5333-5460-6D3E1229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ARCHITECTURE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336E0-C0AD-9C2A-7FBD-288BB189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162779"/>
          </a:xfrm>
        </p:spPr>
        <p:txBody>
          <a:bodyPr/>
          <a:lstStyle/>
          <a:p>
            <a:r>
              <a:rPr lang="en-US" altLang="zh-CN" dirty="0"/>
              <a:t>The model is based on a famous structure of </a:t>
            </a:r>
            <a:r>
              <a:rPr lang="en-US" altLang="zh-CN" dirty="0" err="1"/>
              <a:t>Effunet</a:t>
            </a:r>
            <a:r>
              <a:rPr lang="en-US" altLang="zh-CN" dirty="0"/>
              <a:t> which uses:</a:t>
            </a:r>
          </a:p>
          <a:p>
            <a:pPr lvl="1"/>
            <a:r>
              <a:rPr lang="en-US" altLang="zh-CN" dirty="0" err="1"/>
              <a:t>EfficientNet</a:t>
            </a:r>
            <a:r>
              <a:rPr lang="en-US" altLang="zh-CN" dirty="0"/>
              <a:t> as a </a:t>
            </a:r>
            <a:r>
              <a:rPr lang="en-US" altLang="zh-CN" b="1" dirty="0">
                <a:solidFill>
                  <a:srgbClr val="FF0000"/>
                </a:solidFill>
              </a:rPr>
              <a:t>encoder</a:t>
            </a:r>
            <a:r>
              <a:rPr lang="en-US" altLang="zh-CN" dirty="0"/>
              <a:t> creates representation of features at different levels, </a:t>
            </a:r>
          </a:p>
          <a:p>
            <a:pPr lvl="1"/>
            <a:r>
              <a:rPr lang="en-US" altLang="zh-CN" dirty="0"/>
              <a:t>While the </a:t>
            </a:r>
            <a:r>
              <a:rPr lang="en-US" altLang="zh-CN" b="1" dirty="0">
                <a:solidFill>
                  <a:srgbClr val="FF0000"/>
                </a:solidFill>
              </a:rPr>
              <a:t>decoder</a:t>
            </a:r>
            <a:r>
              <a:rPr lang="en-US" altLang="zh-CN" dirty="0"/>
              <a:t> combines the features and generates a prediction as a segmentation mask.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991C7-1F08-276E-C54D-D84317D03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" y="3343275"/>
            <a:ext cx="11981887" cy="32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3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6F9E6-D873-1D51-6098-A97DAE48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WITH GREAT THANKS TO…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5D31AE-80E3-FC7B-D187-6F859D242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Supervisor, Research Assistants, Volunteers and</a:t>
            </a:r>
            <a:r>
              <a:rPr lang="zh-CN" altLang="en-US" dirty="0"/>
              <a:t> </a:t>
            </a:r>
            <a:r>
              <a:rPr lang="en-US" altLang="zh-CN" dirty="0"/>
              <a:t>SURF members in SC440, whose efforts are essential.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B489E2-3E42-1A91-2E17-6B1FF204E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00" y="3277524"/>
            <a:ext cx="3032998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05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E5039-6D57-EDE8-1949-A664DC2B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HubMap</a:t>
            </a:r>
            <a:r>
              <a:rPr lang="en-US" altLang="zh-CN" dirty="0"/>
              <a:t> Transfer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3F660-0C31-EF6E-C67E-05CF1C5C3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263370" cy="3472958"/>
          </a:xfrm>
        </p:spPr>
        <p:txBody>
          <a:bodyPr/>
          <a:lstStyle/>
          <a:p>
            <a:pPr algn="just"/>
            <a:r>
              <a:rPr lang="en-US" altLang="zh-CN" dirty="0"/>
              <a:t>With consideration to the difference between our training set, HPA dataset, and the testing dataset contains many </a:t>
            </a:r>
            <a:r>
              <a:rPr lang="en-US" altLang="zh-CN" dirty="0" err="1"/>
              <a:t>HuBMAP</a:t>
            </a:r>
            <a:r>
              <a:rPr lang="en-US" altLang="zh-CN" dirty="0"/>
              <a:t> samples. The research team </a:t>
            </a:r>
            <a:r>
              <a:rPr lang="en-US" altLang="zh-CN" b="1" dirty="0">
                <a:solidFill>
                  <a:srgbClr val="FF0000"/>
                </a:solidFill>
              </a:rPr>
              <a:t>pretrained</a:t>
            </a:r>
            <a:r>
              <a:rPr lang="en-US" altLang="zh-CN" dirty="0"/>
              <a:t> the model on a previous competition, and then </a:t>
            </a:r>
            <a:r>
              <a:rPr lang="en-US" altLang="zh-CN" b="1" dirty="0">
                <a:solidFill>
                  <a:srgbClr val="FF0000"/>
                </a:solidFill>
              </a:rPr>
              <a:t>fine-tune</a:t>
            </a:r>
            <a:r>
              <a:rPr lang="en-US" altLang="zh-CN" dirty="0"/>
              <a:t> the model on current competition.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71CD74-DAB0-7EDA-C5AC-2438FB18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42" y="2934433"/>
            <a:ext cx="48387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83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F94E73-7E0A-7077-44A4-8190E6BB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6A4633-19C4-EF76-6FFE-7CA4CBF6D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Observation from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23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86DB6-5A66-CC9D-138E-C675855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580" y="5802385"/>
            <a:ext cx="3433681" cy="724168"/>
          </a:xfrm>
        </p:spPr>
        <p:txBody>
          <a:bodyPr>
            <a:normAutofit fontScale="92500"/>
          </a:bodyPr>
          <a:lstStyle/>
          <a:p>
            <a:pPr algn="ctr"/>
            <a:r>
              <a:rPr lang="en-US" altLang="ko-KR" sz="1400" dirty="0"/>
              <a:t>Vanilla Solution from Kidney competition</a:t>
            </a:r>
          </a:p>
          <a:p>
            <a:pPr algn="ctr"/>
            <a:r>
              <a:rPr lang="en-US" altLang="ko-KR" sz="1400" dirty="0"/>
              <a:t>Dice = 0.56</a:t>
            </a:r>
            <a:endParaRPr lang="ko-KR" altLang="en-US" sz="14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D694AD7-D80C-E688-2302-1950DDFA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/>
          <a:lstStyle/>
          <a:p>
            <a:r>
              <a:rPr lang="en-US" altLang="zh-CN" dirty="0"/>
              <a:t>Result comparison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068811-0205-DD14-6C2E-3D32F4309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4041"/>
            <a:ext cx="3514558" cy="35145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24B040-E9AB-4742-AE19-8DBC55FA4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02" y="2364041"/>
            <a:ext cx="3514559" cy="3514559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865B5B4-C938-A00A-19BE-9E309D54FFFA}"/>
              </a:ext>
            </a:extLst>
          </p:cNvPr>
          <p:cNvSpPr txBox="1">
            <a:spLocks/>
          </p:cNvSpPr>
          <p:nvPr/>
        </p:nvSpPr>
        <p:spPr>
          <a:xfrm>
            <a:off x="6176878" y="5857436"/>
            <a:ext cx="3352802" cy="561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Our solution</a:t>
            </a:r>
          </a:p>
          <a:p>
            <a:pPr algn="ctr"/>
            <a:r>
              <a:rPr lang="en-US" altLang="ko-KR" dirty="0"/>
              <a:t>Dice = 0.82</a:t>
            </a:r>
            <a:endParaRPr lang="ko-KR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838E817-AE72-4AD6-22B4-F5A9C9591396}"/>
              </a:ext>
            </a:extLst>
          </p:cNvPr>
          <p:cNvSpPr txBox="1"/>
          <p:nvPr/>
        </p:nvSpPr>
        <p:spPr>
          <a:xfrm>
            <a:off x="4133982" y="1786034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25% of benchmark improvement!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1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2CD29-0CED-BF29-F3B6-BD071C5F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02D6D8-FC83-7F3E-9611-F7B7D91F4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90518"/>
            <a:ext cx="5037093" cy="292989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Applying Transformers to Computer Vision is a prevailing research area, which many researchers believed the Vision Transformers are superior than convolutional networks.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But fully convolutional networks combined with our Convolutional Embedding method is proved to be outperforming in our experiment.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C2A166-1A8D-3E9D-405B-5B9329361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0518"/>
            <a:ext cx="4960551" cy="37538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7E9625-95AA-E164-3AFA-CF2CAB61BD95}"/>
              </a:ext>
            </a:extLst>
          </p:cNvPr>
          <p:cNvSpPr txBox="1"/>
          <p:nvPr/>
        </p:nvSpPr>
        <p:spPr>
          <a:xfrm>
            <a:off x="6096000" y="5849584"/>
            <a:ext cx="5097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The model achieves </a:t>
            </a:r>
            <a:r>
              <a:rPr lang="en-US" altLang="zh-CN" sz="1200" b="1" dirty="0">
                <a:solidFill>
                  <a:srgbClr val="FF0000"/>
                </a:solidFill>
              </a:rPr>
              <a:t>0.82</a:t>
            </a:r>
            <a:r>
              <a:rPr lang="en-US" altLang="zh-CN" sz="1200" dirty="0"/>
              <a:t> in the public testing set and which is </a:t>
            </a:r>
            <a:r>
              <a:rPr lang="en-US" altLang="zh-CN" sz="1200" b="1" dirty="0">
                <a:solidFill>
                  <a:srgbClr val="FF0000"/>
                </a:solidFill>
              </a:rPr>
              <a:t>12% </a:t>
            </a:r>
            <a:r>
              <a:rPr lang="en-US" altLang="zh-CN" sz="1200" dirty="0"/>
              <a:t>higher than </a:t>
            </a:r>
            <a:r>
              <a:rPr lang="en-US" altLang="zh-CN" sz="1200" dirty="0" err="1"/>
              <a:t>SwinTransformer's</a:t>
            </a:r>
            <a:r>
              <a:rPr lang="en-US" altLang="zh-CN" sz="1200" dirty="0"/>
              <a:t> score, while the size of the model is as small as </a:t>
            </a:r>
            <a:r>
              <a:rPr lang="en-US" altLang="zh-CN" sz="1200" b="1" dirty="0">
                <a:solidFill>
                  <a:srgbClr val="FF0000"/>
                </a:solidFill>
              </a:rPr>
              <a:t>60%</a:t>
            </a:r>
            <a:r>
              <a:rPr lang="en-US" altLang="zh-CN" sz="1200" dirty="0"/>
              <a:t> of the </a:t>
            </a:r>
            <a:r>
              <a:rPr lang="en-US" altLang="zh-CN" sz="1200" dirty="0" err="1"/>
              <a:t>SwinTransformer</a:t>
            </a:r>
            <a:r>
              <a:rPr lang="en-US" altLang="zh-CN" sz="1200" dirty="0"/>
              <a:t> solution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0434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18DC22-EFAC-EF42-8CF0-25DEA51E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97DA9-ACA6-ED53-B209-15037376F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summary &amp; FUTURE PLAN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746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AA2E9-4933-C94C-FC6F-0ACD6442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926A8-EF43-0247-802B-CC51D64FE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Automated image detection with multi-class dataset = challenging</a:t>
            </a:r>
          </a:p>
          <a:p>
            <a:r>
              <a:rPr lang="en-US" altLang="zh-CN" dirty="0"/>
              <a:t>Deep learning training based on:</a:t>
            </a:r>
          </a:p>
          <a:p>
            <a:pPr lvl="1"/>
            <a:r>
              <a:rPr lang="en-US" altLang="zh-CN" dirty="0"/>
              <a:t>Accurate Optimization</a:t>
            </a:r>
          </a:p>
          <a:p>
            <a:pPr lvl="1"/>
            <a:r>
              <a:rPr lang="en-US" altLang="zh-CN" dirty="0"/>
              <a:t>Efficientnetb7</a:t>
            </a:r>
          </a:p>
          <a:p>
            <a:pPr lvl="1"/>
            <a:r>
              <a:rPr lang="en-US" altLang="zh-CN" dirty="0"/>
              <a:t>Transfer learning</a:t>
            </a:r>
          </a:p>
          <a:p>
            <a:pPr lvl="1"/>
            <a:r>
              <a:rPr lang="en-US" altLang="zh-CN" dirty="0"/>
              <a:t>Image preprocessing</a:t>
            </a:r>
          </a:p>
          <a:p>
            <a:r>
              <a:rPr lang="en-US" altLang="zh-CN" dirty="0">
                <a:solidFill>
                  <a:srgbClr val="632E62"/>
                </a:solidFill>
              </a:rPr>
              <a:t>Result = organ metadata embedding; improves performance</a:t>
            </a:r>
          </a:p>
          <a:p>
            <a:pPr marL="324000" lvl="1" indent="0">
              <a:buNone/>
            </a:pPr>
            <a:r>
              <a:rPr lang="en-US" altLang="zh-CN" b="1" dirty="0">
                <a:solidFill>
                  <a:srgbClr val="632E62"/>
                </a:solidFill>
              </a:rPr>
              <a:t>		</a:t>
            </a:r>
            <a:r>
              <a:rPr lang="zh-CN" altLang="en-US" b="1" dirty="0">
                <a:solidFill>
                  <a:srgbClr val="632E62"/>
                </a:solidFill>
              </a:rPr>
              <a:t>→</a:t>
            </a:r>
            <a:r>
              <a:rPr lang="zh-CN" altLang="en-US" dirty="0">
                <a:solidFill>
                  <a:srgbClr val="632E62"/>
                </a:solidFill>
              </a:rPr>
              <a:t> </a:t>
            </a:r>
            <a:r>
              <a:rPr lang="en-US" altLang="zh-CN" dirty="0">
                <a:solidFill>
                  <a:srgbClr val="632E62"/>
                </a:solidFill>
              </a:rPr>
              <a:t>Simpler convolutional model in Medical Segmentation</a:t>
            </a:r>
          </a:p>
        </p:txBody>
      </p:sp>
    </p:spTree>
    <p:extLst>
      <p:ext uri="{BB962C8B-B14F-4D97-AF65-F5344CB8AC3E}">
        <p14:creationId xmlns:p14="http://schemas.microsoft.com/office/powerpoint/2010/main" val="333282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AA2E9-4933-C94C-FC6F-0ACD6442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studies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926A8-EF43-0247-802B-CC51D64FE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632E62"/>
                </a:solidFill>
              </a:rPr>
              <a:t>Catalyze novel views on tissue organization</a:t>
            </a:r>
          </a:p>
          <a:p>
            <a:r>
              <a:rPr lang="en-US" altLang="zh-CN" dirty="0">
                <a:solidFill>
                  <a:srgbClr val="632E62"/>
                </a:solidFill>
              </a:rPr>
              <a:t>Gene and protein expression patterns defining cells, phenotypes and functional interactions</a:t>
            </a:r>
          </a:p>
          <a:p>
            <a:r>
              <a:rPr lang="en-US" altLang="zh-CN" dirty="0">
                <a:solidFill>
                  <a:srgbClr val="632E62"/>
                </a:solidFill>
              </a:rPr>
              <a:t>Easily accessible, publicly available user interface</a:t>
            </a:r>
          </a:p>
          <a:p>
            <a:r>
              <a:rPr lang="en-US" altLang="zh-CN" dirty="0">
                <a:solidFill>
                  <a:srgbClr val="632E62"/>
                </a:solidFill>
              </a:rPr>
              <a:t>Be able to browse, search, download and analyze the data in standard formats</a:t>
            </a:r>
          </a:p>
        </p:txBody>
      </p:sp>
    </p:spTree>
    <p:extLst>
      <p:ext uri="{BB962C8B-B14F-4D97-AF65-F5344CB8AC3E}">
        <p14:creationId xmlns:p14="http://schemas.microsoft.com/office/powerpoint/2010/main" val="3686229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3">
            <a:extLst>
              <a:ext uri="{FF2B5EF4-FFF2-40B4-BE49-F238E27FC236}">
                <a16:creationId xmlns:a16="http://schemas.microsoft.com/office/drawing/2014/main" id="{5AA997B6-67C8-3984-A3FF-243C8AAB5DAE}"/>
              </a:ext>
            </a:extLst>
          </p:cNvPr>
          <p:cNvSpPr txBox="1">
            <a:spLocks/>
          </p:cNvSpPr>
          <p:nvPr/>
        </p:nvSpPr>
        <p:spPr>
          <a:xfrm>
            <a:off x="581193" y="3043910"/>
            <a:ext cx="11029615" cy="149750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/>
              <a:t>Conclusion</a:t>
            </a:r>
            <a:endParaRPr lang="zh-CN" altLang="en-US" dirty="0"/>
          </a:p>
        </p:txBody>
      </p:sp>
      <p:sp>
        <p:nvSpPr>
          <p:cNvPr id="16" name="标题 3">
            <a:extLst>
              <a:ext uri="{FF2B5EF4-FFF2-40B4-BE49-F238E27FC236}">
                <a16:creationId xmlns:a16="http://schemas.microsoft.com/office/drawing/2014/main" id="{CB724943-227D-4FB4-E39A-8381669829B6}"/>
              </a:ext>
            </a:extLst>
          </p:cNvPr>
          <p:cNvSpPr txBox="1">
            <a:spLocks/>
          </p:cNvSpPr>
          <p:nvPr/>
        </p:nvSpPr>
        <p:spPr>
          <a:xfrm>
            <a:off x="581192" y="3196310"/>
            <a:ext cx="11029615" cy="149750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</a:rPr>
              <a:t>THANKS FOR LISTENING</a:t>
            </a:r>
            <a:endParaRPr lang="zh-CN" alt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13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C5749C-E9E9-8D02-5D5F-5DD6B7AFB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648249"/>
          </a:xfrm>
        </p:spPr>
        <p:txBody>
          <a:bodyPr vert="horz"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680D2C2-1BBC-F2E9-6EA1-D395F7F35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991100" y="675726"/>
            <a:ext cx="3680102" cy="5183073"/>
          </a:xfrm>
        </p:spPr>
        <p:txBody>
          <a:bodyPr vert="horz"/>
          <a:lstStyle/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Background &amp; Motivation</a:t>
            </a:r>
          </a:p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Techniques</a:t>
            </a:r>
          </a:p>
          <a:p>
            <a:pPr lvl="1"/>
            <a:r>
              <a:rPr lang="en-US" altLang="zh-CN" dirty="0"/>
              <a:t>Data Preprocessing</a:t>
            </a:r>
          </a:p>
          <a:p>
            <a:pPr lvl="1"/>
            <a:r>
              <a:rPr lang="en-US" altLang="zh-CN" dirty="0"/>
              <a:t>Neural Network Training</a:t>
            </a:r>
          </a:p>
          <a:p>
            <a:r>
              <a:rPr lang="en-US" altLang="zh-CN" dirty="0"/>
              <a:t>Discussion</a:t>
            </a:r>
          </a:p>
          <a:p>
            <a:r>
              <a:rPr lang="en-US" altLang="zh-CN" dirty="0"/>
              <a:t>Conclusion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B84D3B-1E48-33D6-2BA4-C5CEFDF84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30" y="675726"/>
            <a:ext cx="3936160" cy="55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2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B7208E-5C07-FED9-D899-89495362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&amp; Motivation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477CA1-BE12-DB4D-666E-632EE8E4F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Medical Artificial Intelligence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65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E91BE-5E65-DB83-FDFD-0EBF9BFA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49021-E187-CFE0-581D-03AE6E1B8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Why</a:t>
            </a:r>
            <a:r>
              <a:rPr lang="en-US" altLang="zh-CN" dirty="0"/>
              <a:t> </a:t>
            </a:r>
            <a:r>
              <a:rPr lang="en-US" altLang="zh-CN" b="1" dirty="0"/>
              <a:t>study?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Purpose of Artificial Intelligence in medical field: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Image datasets: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Biopsy Scan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, etc.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Diagnostics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Treatment protocol development</a:t>
            </a:r>
            <a:endParaRPr lang="en-US" altLang="zh-CN" dirty="0"/>
          </a:p>
          <a:p>
            <a:r>
              <a:rPr lang="en-US" altLang="zh-CN" dirty="0"/>
              <a:t>To create AI with higher accuracy</a:t>
            </a:r>
          </a:p>
        </p:txBody>
      </p:sp>
    </p:spTree>
    <p:extLst>
      <p:ext uri="{BB962C8B-B14F-4D97-AF65-F5344CB8AC3E}">
        <p14:creationId xmlns:p14="http://schemas.microsoft.com/office/powerpoint/2010/main" val="422280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5CD811B-3BD8-EB77-B0F7-BF29790A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170" y="2282095"/>
            <a:ext cx="4601805" cy="404568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Known solution:  focus on single-organ dataset (</a:t>
            </a:r>
            <a:r>
              <a:rPr lang="en-US" altLang="zh-CN" b="1" dirty="0"/>
              <a:t>kidney</a:t>
            </a:r>
            <a:r>
              <a:rPr lang="en-US" altLang="zh-CN" dirty="0"/>
              <a:t>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Our solution: generalize over multi-organ dataset (</a:t>
            </a:r>
            <a:r>
              <a:rPr lang="en-US" altLang="zh-CN" b="1" dirty="0"/>
              <a:t>prostate, spleen, lung, kidney, large intestine</a:t>
            </a:r>
            <a:r>
              <a:rPr lang="en-US" altLang="zh-CN" dirty="0"/>
              <a:t>)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43DDC011-E8DF-7E0C-75AE-307A2D38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/>
          <a:lstStyle/>
          <a:p>
            <a:r>
              <a:rPr lang="en-US" altLang="zh-CN" dirty="0"/>
              <a:t>Difference: known &amp; our solution</a:t>
            </a:r>
            <a:endParaRPr lang="zh-CN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3C0543-193E-A374-64A9-77519627D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2" t="31794" r="32041" b="9213"/>
          <a:stretch/>
        </p:blipFill>
        <p:spPr>
          <a:xfrm>
            <a:off x="3301367" y="3211250"/>
            <a:ext cx="3056497" cy="18824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E578714-7F0D-B1B5-63FB-51B29078B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3" t="32472" r="46077" b="9213"/>
          <a:stretch/>
        </p:blipFill>
        <p:spPr>
          <a:xfrm>
            <a:off x="851966" y="2631776"/>
            <a:ext cx="2152466" cy="25601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049A656-71E5-6A5D-6FEA-4B8AD9C3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7" t="55556" r="32083" b="25023"/>
          <a:stretch/>
        </p:blipFill>
        <p:spPr>
          <a:xfrm>
            <a:off x="851966" y="5203346"/>
            <a:ext cx="2152466" cy="43545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FA165C-62E2-6BF4-5451-0824489E691A}"/>
              </a:ext>
            </a:extLst>
          </p:cNvPr>
          <p:cNvSpPr/>
          <p:nvPr/>
        </p:nvSpPr>
        <p:spPr>
          <a:xfrm>
            <a:off x="461140" y="2282096"/>
            <a:ext cx="6132700" cy="40456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1B8249-9855-0A17-1EB5-A89BC19DE939}"/>
              </a:ext>
            </a:extLst>
          </p:cNvPr>
          <p:cNvSpPr txBox="1"/>
          <p:nvPr/>
        </p:nvSpPr>
        <p:spPr>
          <a:xfrm>
            <a:off x="851966" y="5659749"/>
            <a:ext cx="215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32E62"/>
                </a:solidFill>
              </a:rPr>
              <a:t>Single-organ dataset</a:t>
            </a:r>
            <a:endParaRPr lang="ko-KR" altLang="en-US" dirty="0">
              <a:solidFill>
                <a:srgbClr val="632E6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7732C5-2EE1-005B-9346-59144E999F91}"/>
              </a:ext>
            </a:extLst>
          </p:cNvPr>
          <p:cNvSpPr txBox="1"/>
          <p:nvPr/>
        </p:nvSpPr>
        <p:spPr>
          <a:xfrm>
            <a:off x="3786312" y="5659749"/>
            <a:ext cx="215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32E62"/>
                </a:solidFill>
              </a:rPr>
              <a:t>Multi-organ dataset</a:t>
            </a:r>
            <a:endParaRPr lang="ko-KR" altLang="en-US" dirty="0">
              <a:solidFill>
                <a:srgbClr val="632E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5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49021-E187-CFE0-581D-03AE6E1B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359325" cy="4045683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Catch the characteristics of each Organ slice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New methods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 Data processing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 Novel models to segment Functional Tissue</a:t>
            </a:r>
            <a:br>
              <a:rPr lang="en-US" altLang="zh-CN" dirty="0">
                <a:sym typeface="Wingdings" panose="05000000000000000000" pitchFamily="2" charset="2"/>
              </a:rPr>
            </a:br>
            <a:r>
              <a:rPr lang="en-US" altLang="zh-CN" dirty="0">
                <a:sym typeface="Wingdings" panose="05000000000000000000" pitchFamily="2" charset="2"/>
              </a:rPr>
              <a:t>	     Units (FTU)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4AAFF7F-29C9-BA97-213C-BB09F00C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0BE04-9AC8-F238-E491-38B29DDF905D}"/>
              </a:ext>
            </a:extLst>
          </p:cNvPr>
          <p:cNvSpPr txBox="1"/>
          <p:nvPr/>
        </p:nvSpPr>
        <p:spPr>
          <a:xfrm>
            <a:off x="6676514" y="2394281"/>
            <a:ext cx="437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32E62"/>
                </a:solidFill>
              </a:rPr>
              <a:t>Medical Image Segmentation (Annotation)</a:t>
            </a:r>
            <a:endParaRPr lang="ko-KR" altLang="en-US" dirty="0">
              <a:solidFill>
                <a:srgbClr val="632E6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5B88E-FE5C-620A-1432-D9C27DCC9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82" y="2843538"/>
            <a:ext cx="3727191" cy="36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35F52-A9EE-6DE6-9A68-9C8BA44B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9A8465-94D5-E18D-53AA-F6A84F154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Challenges and our goals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71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90BEF-A63E-3FF3-FA09-4C42452F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Competition 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D08A0-286D-7ADD-26DC-DBFA7A329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1164"/>
            <a:ext cx="11029615" cy="4047635"/>
          </a:xfrm>
        </p:spPr>
        <p:txBody>
          <a:bodyPr/>
          <a:lstStyle/>
          <a:p>
            <a:r>
              <a:rPr lang="en-US" altLang="zh-CN" dirty="0"/>
              <a:t>In this research, we are given a dataset consists of biopsy images and their masks from five different organs: </a:t>
            </a:r>
            <a:r>
              <a:rPr lang="en-US" altLang="zh-CN" b="1" dirty="0">
                <a:solidFill>
                  <a:srgbClr val="FF0000"/>
                </a:solidFill>
              </a:rPr>
              <a:t>kidney, prostate, large intestine, spleen, and lung</a:t>
            </a:r>
            <a:r>
              <a:rPr lang="en-US" altLang="zh-CN" dirty="0"/>
              <a:t> made by </a:t>
            </a:r>
            <a:r>
              <a:rPr lang="en-US" altLang="zh-CN" b="1" dirty="0">
                <a:solidFill>
                  <a:srgbClr val="FF0000"/>
                </a:solidFill>
              </a:rPr>
              <a:t>different institutes</a:t>
            </a:r>
            <a:r>
              <a:rPr lang="en-US" altLang="zh-CN" dirty="0"/>
              <a:t>, we want to annotate the </a:t>
            </a:r>
            <a:r>
              <a:rPr lang="en-US" altLang="zh-CN" b="1" dirty="0">
                <a:solidFill>
                  <a:srgbClr val="FF0000"/>
                </a:solidFill>
              </a:rPr>
              <a:t>Functional Tissue Units</a:t>
            </a:r>
            <a:r>
              <a:rPr lang="en-US" altLang="zh-CN" dirty="0"/>
              <a:t> within them. The annotation precision is evaluated by the </a:t>
            </a:r>
            <a:r>
              <a:rPr lang="en-US" altLang="zh-CN" b="1" dirty="0">
                <a:solidFill>
                  <a:srgbClr val="FF0000"/>
                </a:solidFill>
              </a:rPr>
              <a:t>Dice coefficient </a:t>
            </a:r>
            <a:r>
              <a:rPr lang="en-US" altLang="zh-CN" dirty="0"/>
              <a:t>depicted below.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DD5749E4-C876-BBFD-7C85-8FB8FD22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5211" y="3978306"/>
            <a:ext cx="2555876" cy="90617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2E787B-78BE-9E77-2D1A-920BCD65E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0"/>
          <a:stretch/>
        </p:blipFill>
        <p:spPr bwMode="auto">
          <a:xfrm>
            <a:off x="6405099" y="3613115"/>
            <a:ext cx="2452320" cy="254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01555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自定义 2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B969B8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红利</Template>
  <TotalTime>2105</TotalTime>
  <Words>888</Words>
  <Application>Microsoft Office PowerPoint</Application>
  <PresentationFormat>와이드스크린</PresentationFormat>
  <Paragraphs>132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等线</vt:lpstr>
      <vt:lpstr>Calibri</vt:lpstr>
      <vt:lpstr>Cambria</vt:lpstr>
      <vt:lpstr>Wingdings 2</vt:lpstr>
      <vt:lpstr>红利</vt:lpstr>
      <vt:lpstr>Novel convolutional Embedding for Domain adaptation in Medical segmentation</vt:lpstr>
      <vt:lpstr>WITH GREAT THANKS TO…</vt:lpstr>
      <vt:lpstr>Content</vt:lpstr>
      <vt:lpstr>background &amp; Motivation</vt:lpstr>
      <vt:lpstr>motivation</vt:lpstr>
      <vt:lpstr>Difference: known &amp; our solution</vt:lpstr>
      <vt:lpstr>background</vt:lpstr>
      <vt:lpstr>introduction</vt:lpstr>
      <vt:lpstr>Competition introduction</vt:lpstr>
      <vt:lpstr>Challenges</vt:lpstr>
      <vt:lpstr>Challenges</vt:lpstr>
      <vt:lpstr>Techniques</vt:lpstr>
      <vt:lpstr>Our general PROCESS</vt:lpstr>
      <vt:lpstr>Data PROCESSING</vt:lpstr>
      <vt:lpstr>Convolutional Embedding Representation</vt:lpstr>
      <vt:lpstr>Color Stain Normalization Preprocessing</vt:lpstr>
      <vt:lpstr>Neural Network Training </vt:lpstr>
      <vt:lpstr>During TRAINING…</vt:lpstr>
      <vt:lpstr>Model ARCHITECTURE</vt:lpstr>
      <vt:lpstr>HubMap Transfer Learning</vt:lpstr>
      <vt:lpstr>Discussion</vt:lpstr>
      <vt:lpstr>Result comparison</vt:lpstr>
      <vt:lpstr>Discussion</vt:lpstr>
      <vt:lpstr>Conclusion</vt:lpstr>
      <vt:lpstr>conclusion</vt:lpstr>
      <vt:lpstr>Future studies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 Short Review</dc:title>
  <dc:creator>岑言</dc:creator>
  <cp:lastModifiedBy>kbc</cp:lastModifiedBy>
  <cp:revision>139</cp:revision>
  <dcterms:created xsi:type="dcterms:W3CDTF">2022-08-01T12:56:27Z</dcterms:created>
  <dcterms:modified xsi:type="dcterms:W3CDTF">2023-07-07T07:51:42Z</dcterms:modified>
</cp:coreProperties>
</file>